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8" r:id="rId12"/>
    <p:sldId id="267" r:id="rId13"/>
    <p:sldId id="275" r:id="rId14"/>
    <p:sldId id="273" r:id="rId15"/>
    <p:sldId id="276" r:id="rId16"/>
    <p:sldId id="277" r:id="rId17"/>
    <p:sldId id="265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95" d="100"/>
          <a:sy n="95" d="100"/>
        </p:scale>
        <p:origin x="20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8AC1CB-08EE-46C4-AE5A-83CDBD48CF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AD6F224-AB4A-4F16-BAFA-437F70DAC1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B0CE02-5FD3-4553-80E5-4BB99BA09F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B6926-9945-49AF-9FC0-B632B59F6DB7}" type="datetimeFigureOut">
              <a:rPr lang="en-GB" smtClean="0"/>
              <a:t>26/05/2025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7A6A1D-3D35-4087-90C3-89C6088DB9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F02499-F97E-4F5B-AE97-B9EDD3C6B4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C0341-E674-451E-A23E-26FD02DA6E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62853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C96267-5D63-446E-B779-69902F7C5F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5ACC3CE-1C76-4ACF-B22E-62E0B6E874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361707-1C71-4E4D-BF3C-32CD36653A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B6926-9945-49AF-9FC0-B632B59F6DB7}" type="datetimeFigureOut">
              <a:rPr lang="en-GB" smtClean="0"/>
              <a:t>26/05/2025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BDB90A-7297-4D41-BFD3-475A3B6AED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F89EE3-7B9F-4A83-9722-102352A69F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C0341-E674-451E-A23E-26FD02DA6E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37446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52F08BE-52A7-4971-AF0D-0FD04C8BEAC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23BEB35-1EC6-4522-A79E-751BA2BBEF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69ADC2-70C7-400E-860E-9D35FE2537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B6926-9945-49AF-9FC0-B632B59F6DB7}" type="datetimeFigureOut">
              <a:rPr lang="en-GB" smtClean="0"/>
              <a:t>26/05/2025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B26B66-0E0A-4D14-AF25-62A341C8C6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4911C3-2190-4A30-A49E-9623DBFA98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C0341-E674-451E-A23E-26FD02DA6E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95550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D0FF6B-B6F5-4E77-875D-21E4C1171D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DD8FD9-2760-4453-A6A9-160A72A553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B94EB5-77A5-47F6-AC8E-0943C49D70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B6926-9945-49AF-9FC0-B632B59F6DB7}" type="datetimeFigureOut">
              <a:rPr lang="en-GB" smtClean="0"/>
              <a:t>26/05/2025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7C8B85-E2A5-433E-BE64-60CE2A6157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346E7F-10FE-44E7-A8D3-5186DAA3A2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C0341-E674-451E-A23E-26FD02DA6E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236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63B566-7908-4BEC-89D6-D098074A7C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A54B03-FD71-44E3-8F84-27FEC52BE9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792C77-9CCA-4AD0-BAC5-47E71C6340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B6926-9945-49AF-9FC0-B632B59F6DB7}" type="datetimeFigureOut">
              <a:rPr lang="en-GB" smtClean="0"/>
              <a:t>26/05/2025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5778D4-8838-4BF3-A30A-A25C841903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BB71F5-4F38-49B2-A6F8-3FC200E32D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C0341-E674-451E-A23E-26FD02DA6E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69943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4F974E-E3EA-495B-B6EE-FF0E95314E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1AE1BC-1E39-4639-B26D-7CEAA3D733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827D4F-3EC0-4E6E-A130-7CECC26212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D0DD355-F151-412A-B10D-B1239D06FE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B6926-9945-49AF-9FC0-B632B59F6DB7}" type="datetimeFigureOut">
              <a:rPr lang="en-GB" smtClean="0"/>
              <a:t>26/05/2025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0540D8-3602-486E-A698-FCF8EFAF69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1ED68F-0061-4AF9-A2A2-AFD6A573CB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C0341-E674-451E-A23E-26FD02DA6E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99361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DF9D5A-3EB0-443B-A980-4AEDA5017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B203B2-2B41-4074-BC81-E994BEF3B9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5B15BF7-C71D-4A88-A2B5-39BEA8ADE1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8126B47-1E42-4DCE-9414-4BD76D43B45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44F1E21-1D53-471E-BE3E-306B010E7EB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5101527-825B-47DE-981A-E378637BE5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B6926-9945-49AF-9FC0-B632B59F6DB7}" type="datetimeFigureOut">
              <a:rPr lang="en-GB" smtClean="0"/>
              <a:t>26/05/2025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49DB623-353E-43F4-AEAD-CB1758D13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BD43EDF-D33D-4B4E-9309-4F242D6B16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C0341-E674-451E-A23E-26FD02DA6E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0329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241F58-8EAF-45D3-9B13-025A894456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24CA25D-7F46-4772-AD10-B6645B8BC2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B6926-9945-49AF-9FC0-B632B59F6DB7}" type="datetimeFigureOut">
              <a:rPr lang="en-GB" smtClean="0"/>
              <a:t>26/05/2025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4BDA36D-FF77-4E02-B6C0-3752B143E4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5F3FDAD-0D48-4CED-AE21-A598B1D0CD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C0341-E674-451E-A23E-26FD02DA6E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06938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70DA358-3428-4FCD-8D76-A7B7770025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B6926-9945-49AF-9FC0-B632B59F6DB7}" type="datetimeFigureOut">
              <a:rPr lang="en-GB" smtClean="0"/>
              <a:t>26/05/2025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1781810-E33F-44C0-A524-9C4D4A611E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6B1D18-8312-4649-98E4-7B76551062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C0341-E674-451E-A23E-26FD02DA6E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11685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2FDA0E-8F92-4740-9D04-ACCE4DCB6C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B5E52B-FE0D-425B-8061-6CD983DCD5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0AB047-23F7-446E-B112-7CA8BB4E53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F78B1C-7A7C-498C-A7D9-12CB03044F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B6926-9945-49AF-9FC0-B632B59F6DB7}" type="datetimeFigureOut">
              <a:rPr lang="en-GB" smtClean="0"/>
              <a:t>26/05/2025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E319706-6C14-493B-B44A-34E3B6E80F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44F9C8-1B7F-4DBF-9860-1B74C3A33A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C0341-E674-451E-A23E-26FD02DA6E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49871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E7A21D-F457-4F1A-8A97-330747FF90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0DB1E12-2E76-4902-96CC-2D77B342C90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08F3055-D1CE-47BD-9ECA-7228C1200B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040E43-2A2C-4F15-9CA4-FAFF84F4A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B6926-9945-49AF-9FC0-B632B59F6DB7}" type="datetimeFigureOut">
              <a:rPr lang="en-GB" smtClean="0"/>
              <a:t>26/05/2025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4D6A54-9349-4167-8820-C8DD872733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4E2AAD-7207-4796-A817-A1E60A4841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C0341-E674-451E-A23E-26FD02DA6E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35410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205BCC0-86C6-4E00-99F0-9CF96ED21A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BF8260-1B40-447E-83FF-50879F9380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0AA0D8-04F1-484D-A523-1CFE0FB971C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4B6926-9945-49AF-9FC0-B632B59F6DB7}" type="datetimeFigureOut">
              <a:rPr lang="en-GB" smtClean="0"/>
              <a:t>26/05/2025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744998-5260-4B24-B116-440EE517F7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535AD5-D269-4752-958F-06357B0E2F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9C0341-E674-451E-A23E-26FD02DA6E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30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1AD321A-40C0-4D02-8C21-9D846B9E46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254"/>
            <a:ext cx="12192000" cy="6821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14045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A41CC11-7E0E-4634-972A-F57FC9F6D1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194" y="93041"/>
            <a:ext cx="12192000" cy="676495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2A01473-0FB7-4712-8679-EBA8EE1E7A45}"/>
              </a:ext>
            </a:extLst>
          </p:cNvPr>
          <p:cNvSpPr txBox="1"/>
          <p:nvPr/>
        </p:nvSpPr>
        <p:spPr>
          <a:xfrm>
            <a:off x="2969231" y="914400"/>
            <a:ext cx="2928135" cy="493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03F05A5-F89B-41AF-9DC0-231A5DF1F5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7039" y="1063376"/>
            <a:ext cx="7428216" cy="688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6389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438D84F-9EA3-457D-816F-B5312D3531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0948" y="1176023"/>
            <a:ext cx="819264" cy="450595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719C55B-3059-482F-BA45-36A29A2CA4A1}"/>
              </a:ext>
            </a:extLst>
          </p:cNvPr>
          <p:cNvSpPr txBox="1"/>
          <p:nvPr/>
        </p:nvSpPr>
        <p:spPr>
          <a:xfrm>
            <a:off x="2989781" y="1365083"/>
            <a:ext cx="7572054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Empowering women over 60 with digital and AI literacy can profoundly enhance:</a:t>
            </a:r>
          </a:p>
          <a:p>
            <a:endParaRPr lang="en-GB" sz="2800" b="1" dirty="0">
              <a:solidFill>
                <a:schemeClr val="accent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their personal lives and </a:t>
            </a:r>
          </a:p>
          <a:p>
            <a:endParaRPr lang="en-GB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enable them to contribute even more meaningfully to their communities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32900140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4C6164D-30E8-42FA-8DBB-496BEB072A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226" y="0"/>
            <a:ext cx="11660227" cy="6716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72953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CB9F0A4-185F-4CDE-BFA2-9C1FE51EF5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13231" cy="714116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4FD3E4C-7680-496C-8FE7-A5CD260572C0}"/>
              </a:ext>
            </a:extLst>
          </p:cNvPr>
          <p:cNvSpPr txBox="1"/>
          <p:nvPr/>
        </p:nvSpPr>
        <p:spPr>
          <a:xfrm>
            <a:off x="267128" y="575353"/>
            <a:ext cx="11722814" cy="10540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endParaRPr lang="en-GB" sz="1200" b="1" dirty="0">
              <a:solidFill>
                <a:schemeClr val="bg1"/>
              </a:solidFill>
              <a:latin typeface="Times New Roman" panose="02020603050405020304" pitchFamily="18" charset="0"/>
              <a:ea typeface="Open Sans" panose="020B0606030504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en-GB" sz="1200" b="1" dirty="0">
              <a:solidFill>
                <a:schemeClr val="bg1"/>
              </a:solidFill>
              <a:latin typeface="Times New Roman" panose="02020603050405020304" pitchFamily="18" charset="0"/>
              <a:ea typeface="Open Sans" panose="020B0606030504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en-GB" sz="2400" dirty="0">
              <a:solidFill>
                <a:schemeClr val="bg1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+mj-lt"/>
              <a:buAutoNum type="arabicPeriod" startAt="3"/>
              <a:tabLst>
                <a:tab pos="457200" algn="l"/>
              </a:tabLst>
            </a:pPr>
            <a:r>
              <a:rPr lang="en-GB" sz="2200" b="1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"Silver Sharers: AI-Powered Community Storytelling":</a:t>
            </a:r>
            <a:endParaRPr lang="en-GB" sz="2200" dirty="0">
              <a:solidFill>
                <a:schemeClr val="accent1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15000"/>
              </a:lnSpc>
              <a:spcAft>
                <a:spcPts val="10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GB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Concept: A project where senior women learn to use digital tools to document and share their life stories, local histories, recipes, or traditions.</a:t>
            </a:r>
            <a:endParaRPr lang="en-GB" sz="2000" b="1" dirty="0">
              <a:solidFill>
                <a:schemeClr val="bg1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15000"/>
              </a:lnSpc>
              <a:spcAft>
                <a:spcPts val="10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GB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AI Integration: </a:t>
            </a:r>
            <a:endParaRPr lang="en-GB" sz="2000" b="1" dirty="0">
              <a:solidFill>
                <a:schemeClr val="bg1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Times New Roman" panose="02020603050405020304" pitchFamily="18" charset="0"/>
            </a:endParaRPr>
          </a:p>
          <a:p>
            <a:pPr marL="1143000" lvl="2" indent="-228600">
              <a:lnSpc>
                <a:spcPct val="115000"/>
              </a:lnSpc>
              <a:spcAft>
                <a:spcPts val="1000"/>
              </a:spcAft>
              <a:buSzPts val="1000"/>
              <a:buFont typeface="Wingdings" panose="05000000000000000000" pitchFamily="2" charset="2"/>
              <a:buChar char=""/>
              <a:tabLst>
                <a:tab pos="1371600" algn="l"/>
              </a:tabLst>
            </a:pPr>
            <a:r>
              <a:rPr lang="en-GB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Use AI-powered photo editing/enhancement tools to restore old photos.</a:t>
            </a:r>
            <a:endParaRPr lang="en-GB" sz="2000" b="1" dirty="0">
              <a:solidFill>
                <a:schemeClr val="bg1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Times New Roman" panose="02020603050405020304" pitchFamily="18" charset="0"/>
            </a:endParaRPr>
          </a:p>
          <a:p>
            <a:pPr marL="1143000" lvl="2" indent="-228600">
              <a:lnSpc>
                <a:spcPct val="115000"/>
              </a:lnSpc>
              <a:spcAft>
                <a:spcPts val="1000"/>
              </a:spcAft>
              <a:buSzPts val="1000"/>
              <a:buFont typeface="Wingdings" panose="05000000000000000000" pitchFamily="2" charset="2"/>
              <a:buChar char=""/>
              <a:tabLst>
                <a:tab pos="1371600" algn="l"/>
              </a:tabLst>
            </a:pPr>
            <a:r>
              <a:rPr lang="en-GB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Explore simple AI video creation tools or slideshow makers with AI-suggested layouts.</a:t>
            </a:r>
            <a:endParaRPr lang="en-GB" sz="2000" b="1" dirty="0">
              <a:solidFill>
                <a:schemeClr val="bg1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Times New Roman" panose="02020603050405020304" pitchFamily="18" charset="0"/>
            </a:endParaRPr>
          </a:p>
          <a:p>
            <a:pPr marL="1143000" lvl="2" indent="-228600">
              <a:lnSpc>
                <a:spcPct val="115000"/>
              </a:lnSpc>
              <a:spcAft>
                <a:spcPts val="1000"/>
              </a:spcAft>
              <a:buSzPts val="1000"/>
              <a:buFont typeface="Wingdings" panose="05000000000000000000" pitchFamily="2" charset="2"/>
              <a:buChar char=""/>
              <a:tabLst>
                <a:tab pos="1371600" algn="l"/>
              </a:tabLst>
            </a:pPr>
            <a:r>
              <a:rPr lang="en-GB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Introduce AI transcription services (voice-to-text) to help write down spoken stories.</a:t>
            </a:r>
            <a:endParaRPr lang="en-GB" sz="2000" b="1" dirty="0">
              <a:solidFill>
                <a:schemeClr val="bg1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Times New Roman" panose="02020603050405020304" pitchFamily="18" charset="0"/>
            </a:endParaRPr>
          </a:p>
          <a:p>
            <a:pPr marL="1143000" lvl="2" indent="-228600">
              <a:lnSpc>
                <a:spcPct val="115000"/>
              </a:lnSpc>
              <a:spcAft>
                <a:spcPts val="1000"/>
              </a:spcAft>
              <a:buSzPts val="1000"/>
              <a:buFont typeface="Wingdings" panose="05000000000000000000" pitchFamily="2" charset="2"/>
              <a:buChar char=""/>
              <a:tabLst>
                <a:tab pos="1371600" algn="l"/>
              </a:tabLst>
            </a:pPr>
            <a:r>
              <a:rPr lang="en-GB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Create a simple online platform (blog, private social media group) where these stories can </a:t>
            </a:r>
            <a:r>
              <a:rPr lang="en-GB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  <a:p>
            <a:pPr marL="1143000" lvl="2" indent="-228600">
              <a:lnSpc>
                <a:spcPct val="115000"/>
              </a:lnSpc>
              <a:spcAft>
                <a:spcPts val="1000"/>
              </a:spcAft>
              <a:buSzPts val="1000"/>
              <a:buFont typeface="Wingdings" panose="05000000000000000000" pitchFamily="2" charset="2"/>
              <a:buChar char=""/>
              <a:tabLst>
                <a:tab pos="1371600" algn="l"/>
              </a:tabLst>
            </a:pPr>
            <a:r>
              <a:rPr lang="en-GB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 </a:t>
            </a:r>
          </a:p>
          <a:p>
            <a:pPr marL="1143000" lvl="2" indent="-228600">
              <a:lnSpc>
                <a:spcPct val="115000"/>
              </a:lnSpc>
              <a:spcAft>
                <a:spcPts val="1000"/>
              </a:spcAft>
              <a:buSzPts val="1000"/>
              <a:buFont typeface="Wingdings" panose="05000000000000000000" pitchFamily="2" charset="2"/>
              <a:buChar char=""/>
              <a:tabLst>
                <a:tab pos="1371600" algn="l"/>
              </a:tabLst>
            </a:pPr>
            <a:endParaRPr lang="en-GB" sz="12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0" lvl="2" indent="-228600">
              <a:lnSpc>
                <a:spcPct val="115000"/>
              </a:lnSpc>
              <a:spcAft>
                <a:spcPts val="1000"/>
              </a:spcAft>
              <a:buSzPts val="1000"/>
              <a:buFont typeface="Wingdings" panose="05000000000000000000" pitchFamily="2" charset="2"/>
              <a:buChar char=""/>
              <a:tabLst>
                <a:tab pos="1371600" algn="l"/>
              </a:tabLst>
            </a:pPr>
            <a:endParaRPr lang="en-GB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0" lvl="2" indent="-228600">
              <a:lnSpc>
                <a:spcPct val="115000"/>
              </a:lnSpc>
              <a:spcAft>
                <a:spcPts val="1000"/>
              </a:spcAft>
              <a:buSzPts val="1000"/>
              <a:buFont typeface="Wingdings" panose="05000000000000000000" pitchFamily="2" charset="2"/>
              <a:buChar char=""/>
              <a:tabLst>
                <a:tab pos="1371600" algn="l"/>
              </a:tabLst>
            </a:pPr>
            <a:endParaRPr lang="en-GB" sz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0" lvl="2" indent="-228600">
              <a:lnSpc>
                <a:spcPct val="115000"/>
              </a:lnSpc>
              <a:spcAft>
                <a:spcPts val="1000"/>
              </a:spcAft>
              <a:buSzPts val="1000"/>
              <a:buFont typeface="Wingdings" panose="05000000000000000000" pitchFamily="2" charset="2"/>
              <a:buChar char=""/>
              <a:tabLst>
                <a:tab pos="1371600" algn="l"/>
              </a:tabLst>
            </a:pPr>
            <a:endParaRPr lang="en-GB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0" lvl="2" indent="-228600">
              <a:lnSpc>
                <a:spcPct val="115000"/>
              </a:lnSpc>
              <a:spcAft>
                <a:spcPts val="1000"/>
              </a:spcAft>
              <a:buSzPts val="1000"/>
              <a:buFont typeface="Wingdings" panose="05000000000000000000" pitchFamily="2" charset="2"/>
              <a:buChar char=""/>
              <a:tabLst>
                <a:tab pos="1371600" algn="l"/>
              </a:tabLst>
            </a:pPr>
            <a:endParaRPr lang="en-GB" sz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0" lvl="2" indent="-228600">
              <a:lnSpc>
                <a:spcPct val="115000"/>
              </a:lnSpc>
              <a:spcAft>
                <a:spcPts val="1000"/>
              </a:spcAft>
              <a:buSzPts val="1000"/>
              <a:buFont typeface="Wingdings" panose="05000000000000000000" pitchFamily="2" charset="2"/>
              <a:buChar char=""/>
              <a:tabLst>
                <a:tab pos="1371600" algn="l"/>
              </a:tabLst>
            </a:pPr>
            <a:endParaRPr lang="en-GB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0" lvl="2" indent="-228600">
              <a:lnSpc>
                <a:spcPct val="115000"/>
              </a:lnSpc>
              <a:spcAft>
                <a:spcPts val="1000"/>
              </a:spcAft>
              <a:buSzPts val="1000"/>
              <a:buFont typeface="Wingdings" panose="05000000000000000000" pitchFamily="2" charset="2"/>
              <a:buChar char=""/>
              <a:tabLst>
                <a:tab pos="1371600" algn="l"/>
              </a:tabLst>
            </a:pPr>
            <a:endParaRPr lang="en-GB" sz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0" lvl="2" indent="-228600">
              <a:lnSpc>
                <a:spcPct val="115000"/>
              </a:lnSpc>
              <a:spcAft>
                <a:spcPts val="1000"/>
              </a:spcAft>
              <a:buSzPts val="1000"/>
              <a:buFont typeface="Wingdings" panose="05000000000000000000" pitchFamily="2" charset="2"/>
              <a:buChar char=""/>
              <a:tabLst>
                <a:tab pos="1371600" algn="l"/>
              </a:tabLst>
            </a:pPr>
            <a:endParaRPr lang="en-GB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0" lvl="2" indent="-228600">
              <a:lnSpc>
                <a:spcPct val="115000"/>
              </a:lnSpc>
              <a:spcAft>
                <a:spcPts val="1000"/>
              </a:spcAft>
              <a:buSzPts val="1000"/>
              <a:buFont typeface="Wingdings" panose="05000000000000000000" pitchFamily="2" charset="2"/>
              <a:buChar char=""/>
              <a:tabLst>
                <a:tab pos="1371600" algn="l"/>
              </a:tabLst>
            </a:pPr>
            <a:endParaRPr lang="en-GB" sz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0" lvl="2" indent="-228600">
              <a:lnSpc>
                <a:spcPct val="115000"/>
              </a:lnSpc>
              <a:spcAft>
                <a:spcPts val="1000"/>
              </a:spcAft>
              <a:buSzPts val="1000"/>
              <a:buFont typeface="Wingdings" panose="05000000000000000000" pitchFamily="2" charset="2"/>
              <a:buChar char=""/>
              <a:tabLst>
                <a:tab pos="1371600" algn="l"/>
              </a:tabLst>
            </a:pPr>
            <a:endParaRPr lang="en-GB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0" lvl="2" indent="-228600">
              <a:lnSpc>
                <a:spcPct val="115000"/>
              </a:lnSpc>
              <a:spcAft>
                <a:spcPts val="1000"/>
              </a:spcAft>
              <a:buSzPts val="1000"/>
              <a:buFont typeface="Wingdings" panose="05000000000000000000" pitchFamily="2" charset="2"/>
              <a:buChar char=""/>
              <a:tabLst>
                <a:tab pos="1371600" algn="l"/>
              </a:tabLst>
            </a:pPr>
            <a:endParaRPr lang="en-GB" sz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0" lvl="2" indent="-228600">
              <a:lnSpc>
                <a:spcPct val="115000"/>
              </a:lnSpc>
              <a:spcAft>
                <a:spcPts val="1000"/>
              </a:spcAft>
              <a:buSzPts val="1000"/>
              <a:buFont typeface="Wingdings" panose="05000000000000000000" pitchFamily="2" charset="2"/>
              <a:buChar char=""/>
              <a:tabLst>
                <a:tab pos="1371600" algn="l"/>
              </a:tabLst>
            </a:pPr>
            <a:endParaRPr lang="en-GB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0" lvl="2" indent="-228600">
              <a:lnSpc>
                <a:spcPct val="115000"/>
              </a:lnSpc>
              <a:spcAft>
                <a:spcPts val="1000"/>
              </a:spcAft>
              <a:buSzPts val="1000"/>
              <a:buFont typeface="Wingdings" panose="05000000000000000000" pitchFamily="2" charset="2"/>
              <a:buChar char=""/>
              <a:tabLst>
                <a:tab pos="1371600" algn="l"/>
              </a:tabLst>
            </a:pPr>
            <a:endParaRPr lang="en-GB" sz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0" lvl="2" indent="-228600">
              <a:lnSpc>
                <a:spcPct val="115000"/>
              </a:lnSpc>
              <a:spcAft>
                <a:spcPts val="1000"/>
              </a:spcAft>
              <a:buSzPts val="1000"/>
              <a:buFont typeface="Wingdings" panose="05000000000000000000" pitchFamily="2" charset="2"/>
              <a:buChar char=""/>
              <a:tabLst>
                <a:tab pos="1371600" algn="l"/>
              </a:tabLst>
            </a:pPr>
            <a:endParaRPr lang="en-GB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0" lvl="2" indent="-228600">
              <a:lnSpc>
                <a:spcPct val="115000"/>
              </a:lnSpc>
              <a:spcAft>
                <a:spcPts val="1000"/>
              </a:spcAft>
              <a:buSzPts val="1000"/>
              <a:buFont typeface="Wingdings" panose="05000000000000000000" pitchFamily="2" charset="2"/>
              <a:buChar char=""/>
              <a:tabLst>
                <a:tab pos="1371600" algn="l"/>
              </a:tabLst>
            </a:pPr>
            <a:r>
              <a:rPr lang="en-GB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shared.</a:t>
            </a:r>
            <a:endParaRPr lang="en-GB" sz="1100" dirty="0">
              <a:effectLst/>
              <a:latin typeface="Open Sans" panose="020B0606030504020204" pitchFamily="34" charset="0"/>
              <a:ea typeface="Open Sans" panose="020B0606030504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B1BCD78-3E92-4B94-8B7C-C7540C0461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0705" y="678094"/>
            <a:ext cx="10232904" cy="565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7184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CB9F0A4-185F-4CDE-BFA2-9C1FE51EF5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84" y="0"/>
            <a:ext cx="12113231" cy="714116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45A0A19-6DD9-484F-8CE8-1BAE27ABF7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201" y="707232"/>
            <a:ext cx="1066949" cy="421063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DFAB46D-AD2A-41AC-8F57-7F65BFACE597}"/>
              </a:ext>
            </a:extLst>
          </p:cNvPr>
          <p:cNvSpPr txBox="1"/>
          <p:nvPr/>
        </p:nvSpPr>
        <p:spPr>
          <a:xfrm>
            <a:off x="2044557" y="308226"/>
            <a:ext cx="6904233" cy="49657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>
              <a:lnSpc>
                <a:spcPct val="115000"/>
              </a:lnSpc>
              <a:spcAft>
                <a:spcPts val="1000"/>
              </a:spcAft>
              <a:buSzPts val="1000"/>
              <a:tabLst>
                <a:tab pos="914400" algn="l"/>
              </a:tabLst>
            </a:pPr>
            <a:r>
              <a:rPr lang="en-GB" sz="11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    </a:t>
            </a:r>
            <a:r>
              <a:rPr lang="en-GB" sz="2800" b="1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Personal Life Benefits:</a:t>
            </a:r>
          </a:p>
          <a:p>
            <a:pPr marL="742950" lvl="1" indent="-285750">
              <a:lnSpc>
                <a:spcPct val="115000"/>
              </a:lnSpc>
              <a:spcAft>
                <a:spcPts val="10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GB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Increased independence</a:t>
            </a:r>
            <a:r>
              <a:rPr lang="en-GB" sz="20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&amp; </a:t>
            </a:r>
            <a:r>
              <a:rPr lang="en-GB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confidence online, easier access to information and services, enhanced communication with family/friends, combating loneliness</a:t>
            </a:r>
            <a:r>
              <a:rPr lang="en-GB" sz="20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protection from fraud, better management of personal health information.</a:t>
            </a:r>
            <a:endParaRPr lang="en-GB" sz="2000" b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Open Sans" panose="020B060603050402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15000"/>
              </a:lnSpc>
              <a:spcAft>
                <a:spcPts val="10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GB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Sense of accomplishment, preservation of personal legacy, creative expression, intergenerational connection if shared with younger family members.</a:t>
            </a:r>
          </a:p>
          <a:p>
            <a:pPr marL="742950" lvl="1" indent="-285750">
              <a:lnSpc>
                <a:spcPct val="115000"/>
              </a:lnSpc>
              <a:spcAft>
                <a:spcPts val="10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GB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Cognitive stimulation, discovery of new interests, stress reduction, fun and enjoyment.</a:t>
            </a:r>
          </a:p>
          <a:p>
            <a:pPr marL="742950" lvl="1" indent="-285750">
              <a:lnSpc>
                <a:spcPct val="115000"/>
              </a:lnSpc>
              <a:spcAft>
                <a:spcPts val="10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GB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New skills, reduced sense of isolation, feeling valued.</a:t>
            </a:r>
            <a:endParaRPr lang="en-GB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07197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CB9F0A4-185F-4CDE-BFA2-9C1FE51EF5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13231" cy="714116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6063152-92E5-4E8E-9326-D254FD54B5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725" y="750013"/>
            <a:ext cx="1066949" cy="503257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AA80668-E121-4921-8CF1-116076A2DD8D}"/>
              </a:ext>
            </a:extLst>
          </p:cNvPr>
          <p:cNvSpPr txBox="1"/>
          <p:nvPr/>
        </p:nvSpPr>
        <p:spPr>
          <a:xfrm>
            <a:off x="2438400" y="369870"/>
            <a:ext cx="9541268" cy="5154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lnSpc>
                <a:spcPct val="115000"/>
              </a:lnSpc>
              <a:spcAft>
                <a:spcPts val="10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GB" sz="2800" b="1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Community Service Benefits:</a:t>
            </a:r>
            <a:r>
              <a:rPr lang="en-GB" sz="280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742950" lvl="1" indent="-285750">
              <a:lnSpc>
                <a:spcPct val="115000"/>
              </a:lnSpc>
              <a:spcAft>
                <a:spcPts val="10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GB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Ability to access community news, participate in online local groups, share information within their social circles.</a:t>
            </a:r>
          </a:p>
          <a:p>
            <a:pPr marL="742950" lvl="1" indent="-285750">
              <a:lnSpc>
                <a:spcPct val="115000"/>
              </a:lnSpc>
              <a:spcAft>
                <a:spcPts val="10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GB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Ability to warn peers about online scams, share reliable health information (from trusted sources), and promote safe online practices within their community groups.</a:t>
            </a:r>
          </a:p>
          <a:p>
            <a:pPr marL="742950" lvl="1" indent="-285750">
              <a:lnSpc>
                <a:spcPct val="115000"/>
              </a:lnSpc>
              <a:spcAft>
                <a:spcPts val="10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GB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Preservation of local culture and heritage, creating valuable resources for the community, fostering intergenerational understanding.</a:t>
            </a:r>
            <a:endParaRPr lang="en-GB" sz="1600" dirty="0">
              <a:solidFill>
                <a:schemeClr val="bg1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15000"/>
              </a:lnSpc>
              <a:spcAft>
                <a:spcPts val="10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GB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Ability to share new hobbies with peers, organize small interest groups, or even create digital art for community events.</a:t>
            </a:r>
            <a:endParaRPr lang="en-GB" dirty="0">
              <a:solidFill>
                <a:schemeClr val="bg1"/>
              </a:solidFill>
              <a:effectLst/>
            </a:endParaRPr>
          </a:p>
          <a:p>
            <a:pPr marL="742950" lvl="1" indent="-285750">
              <a:lnSpc>
                <a:spcPct val="115000"/>
              </a:lnSpc>
              <a:spcAft>
                <a:spcPts val="10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GB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Strengthens community bonds, fosters empathy between generations, youth gain volunteer experience and new perspectives.</a:t>
            </a:r>
          </a:p>
          <a:p>
            <a:pPr lvl="1">
              <a:lnSpc>
                <a:spcPct val="115000"/>
              </a:lnSpc>
              <a:spcAft>
                <a:spcPts val="1000"/>
              </a:spcAft>
              <a:buSzPts val="1000"/>
              <a:tabLst>
                <a:tab pos="914400" algn="l"/>
              </a:tabLst>
            </a:pPr>
            <a:r>
              <a:rPr lang="en-GB" sz="16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Times New Roman" panose="02020603050405020304" pitchFamily="18" charset="0"/>
              </a:rPr>
              <a:t>       </a:t>
            </a:r>
            <a:r>
              <a:rPr lang="en-GB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Increased participation in volunteering, better-informed citizens, ability to help peers    navigate local digital services</a:t>
            </a:r>
          </a:p>
        </p:txBody>
      </p:sp>
    </p:spTree>
    <p:extLst>
      <p:ext uri="{BB962C8B-B14F-4D97-AF65-F5344CB8AC3E}">
        <p14:creationId xmlns:p14="http://schemas.microsoft.com/office/powerpoint/2010/main" val="18101518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CB9F0A4-185F-4CDE-BFA2-9C1FE51EF5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37465"/>
            <a:ext cx="12113231" cy="714116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10175F2-3B1C-4608-88B6-CA44ABE179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293" y="976045"/>
            <a:ext cx="1771897" cy="573522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3C1FDFC-B891-4462-9BDF-F23700EBCBE5}"/>
              </a:ext>
            </a:extLst>
          </p:cNvPr>
          <p:cNvSpPr txBox="1"/>
          <p:nvPr/>
        </p:nvSpPr>
        <p:spPr>
          <a:xfrm>
            <a:off x="2976937" y="-37465"/>
            <a:ext cx="6159356" cy="66195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2400" b="1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Key Success Factors for Any Project:</a:t>
            </a:r>
            <a:endParaRPr lang="en-GB" sz="2400" dirty="0">
              <a:solidFill>
                <a:schemeClr val="accent1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GB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Co-design:</a:t>
            </a:r>
            <a:r>
              <a:rPr lang="en-GB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80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Involve the target group in planning the projects to ensure relevance and interest.</a:t>
            </a:r>
            <a:endParaRPr lang="en-GB" sz="1800" dirty="0">
              <a:solidFill>
                <a:schemeClr val="accent1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GB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Patience and Pace:</a:t>
            </a:r>
            <a:r>
              <a:rPr lang="en-GB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80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Tailor the learning speed to the participants.</a:t>
            </a:r>
            <a:endParaRPr lang="en-GB" sz="1800" dirty="0">
              <a:solidFill>
                <a:schemeClr val="accent1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GB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Peer Support:</a:t>
            </a:r>
            <a:r>
              <a:rPr lang="en-GB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80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Encourage a collaborative learning environment where women can help each other.</a:t>
            </a:r>
            <a:endParaRPr lang="en-GB" sz="1800" dirty="0">
              <a:solidFill>
                <a:schemeClr val="accent1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GB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Accessibilit</a:t>
            </a:r>
            <a:r>
              <a:rPr lang="en-GB" sz="1800" b="1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GB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GB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Ensure</a:t>
            </a:r>
            <a:r>
              <a:rPr lang="en-GB" sz="180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locations are accessible, and consider </a:t>
            </a:r>
            <a:r>
              <a:rPr lang="en-GB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providing devices or internet access </a:t>
            </a:r>
            <a:r>
              <a:rPr lang="en-GB" sz="180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if needed.</a:t>
            </a:r>
            <a:endParaRPr lang="en-GB" sz="1800" dirty="0">
              <a:solidFill>
                <a:schemeClr val="accent1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GB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Relevance:</a:t>
            </a:r>
            <a:r>
              <a:rPr lang="en-GB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Focus on practical applications that directly benefit their daily lives or community interests.</a:t>
            </a:r>
            <a:endParaRPr lang="en-GB" sz="1800" dirty="0">
              <a:solidFill>
                <a:schemeClr val="bg1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GB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Celebrate Small Wins:</a:t>
            </a:r>
            <a:r>
              <a:rPr lang="en-GB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Acknowledge progress to build confidence.</a:t>
            </a:r>
            <a:endParaRPr lang="en-GB" sz="1800" dirty="0">
              <a:solidFill>
                <a:schemeClr val="bg1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GB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Ongoing Support:</a:t>
            </a:r>
            <a:r>
              <a:rPr lang="en-GB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80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Offer drop-in sessions or helplines for continued assistance after initial training</a:t>
            </a:r>
            <a:r>
              <a:rPr lang="en-GB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GB" sz="1800" dirty="0">
              <a:effectLst/>
              <a:latin typeface="Open Sans" panose="020B0606030504020204" pitchFamily="34" charset="0"/>
              <a:ea typeface="Open Sans" panose="020B0606030504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GB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Local Language &amp; Culture:</a:t>
            </a:r>
            <a:r>
              <a:rPr lang="en-GB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80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All materials and instruction should be in local language and culturally sensitive.</a:t>
            </a:r>
            <a:endParaRPr lang="en-GB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56149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B282B6F-63D4-4001-B204-DAD5DD66A7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3051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9787B7A-D11B-4D81-A9D7-A1335793C66C}"/>
              </a:ext>
            </a:extLst>
          </p:cNvPr>
          <p:cNvSpPr txBox="1"/>
          <p:nvPr/>
        </p:nvSpPr>
        <p:spPr>
          <a:xfrm>
            <a:off x="5568592" y="893851"/>
            <a:ext cx="22911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  <a:latin typeface="Algerian" panose="04020705040A02060702" pitchFamily="82" charset="0"/>
              </a:rPr>
              <a:t>? ?</a:t>
            </a:r>
            <a:endParaRPr lang="en-GB" sz="5400" dirty="0">
              <a:solidFill>
                <a:schemeClr val="bg1"/>
              </a:solidFill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93064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8CC9D61-9D89-4DAC-BEFC-7075F777C6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043"/>
            <a:ext cx="12192000" cy="6833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7602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6B83C2C-1641-4807-B329-AB3DE83162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14" y="0"/>
            <a:ext cx="121607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5620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275ACD5-FFA9-436C-9F21-BC8C3F84D1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687"/>
            <a:ext cx="12192000" cy="6834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8338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EB284D6-0353-4B87-B36E-A988656968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36" y="0"/>
            <a:ext cx="1213912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6450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591D72C-848E-416B-9540-A2542604BC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97" y="0"/>
            <a:ext cx="1217740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0198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BFB6DA0-F631-41EE-8EE8-43A3DDF5A8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193" y="3807"/>
            <a:ext cx="12192000" cy="6850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70289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21E9CA7-A0F7-4A4A-8ECA-838B441C6A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7" y="0"/>
            <a:ext cx="1218160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2548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A515A19-A1F4-40A3-9D35-D5E972844C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6" y="0"/>
            <a:ext cx="1217950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1512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3211</TotalTime>
  <Words>467</Words>
  <Application>Microsoft Office PowerPoint</Application>
  <PresentationFormat>Širokoúhlá obrazovka</PresentationFormat>
  <Paragraphs>53</Paragraphs>
  <Slides>17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9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27" baseType="lpstr">
      <vt:lpstr>Algerian</vt:lpstr>
      <vt:lpstr>Arial</vt:lpstr>
      <vt:lpstr>Calibri</vt:lpstr>
      <vt:lpstr>Calibri Light</vt:lpstr>
      <vt:lpstr>Courier New</vt:lpstr>
      <vt:lpstr>Open Sans</vt:lpstr>
      <vt:lpstr>Symbol</vt:lpstr>
      <vt:lpstr>Times New Roman</vt:lpstr>
      <vt:lpstr>Wingdings</vt:lpstr>
      <vt:lpstr>Office Theme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Athina Basha</dc:creator>
  <cp:lastModifiedBy>Jan Beseda</cp:lastModifiedBy>
  <cp:revision>33</cp:revision>
  <dcterms:created xsi:type="dcterms:W3CDTF">2025-05-17T21:11:51Z</dcterms:created>
  <dcterms:modified xsi:type="dcterms:W3CDTF">2025-05-26T15:26:17Z</dcterms:modified>
</cp:coreProperties>
</file>