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Lst>
  <p:sldSz cx="18288000" cy="10287000"/>
  <p:notesSz cx="6858000" cy="9144000"/>
  <p:embeddedFontLst>
    <p:embeddedFont>
      <p:font typeface="Arimo" charset="1" panose="020B0604020202020204"/>
      <p:regular r:id="rId7"/>
    </p:embeddedFont>
    <p:embeddedFont>
      <p:font typeface="Arimo Bold" charset="1" panose="020B0704020202020204"/>
      <p:regular r:id="rId8"/>
    </p:embeddedFont>
    <p:embeddedFont>
      <p:font typeface="TT Rounds Condensed" charset="1" panose="02000506030000020003"/>
      <p:regular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png" Type="http://schemas.openxmlformats.org/officeDocument/2006/relationships/image"/><Relationship Id="rId12" Target="../media/image11.jpeg" Type="http://schemas.openxmlformats.org/officeDocument/2006/relationships/image"/><Relationship Id="rId13" Target="../media/image12.jpeg" Type="http://schemas.openxmlformats.org/officeDocument/2006/relationships/image"/><Relationship Id="rId14" Target="../media/image13.jpeg" Type="http://schemas.openxmlformats.org/officeDocument/2006/relationships/image"/><Relationship Id="rId15" Target="../media/image14.jpe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6341265" y="1988144"/>
            <a:ext cx="0" cy="8565961"/>
          </a:xfrm>
          <a:prstGeom prst="line">
            <a:avLst/>
          </a:prstGeom>
          <a:ln cap="rnd" w="9525">
            <a:solidFill>
              <a:srgbClr val="4472C4"/>
            </a:solidFill>
            <a:prstDash val="solid"/>
            <a:headEnd type="none" len="sm" w="sm"/>
            <a:tailEnd type="none" len="sm" w="sm"/>
          </a:ln>
        </p:spPr>
      </p:sp>
      <p:sp>
        <p:nvSpPr>
          <p:cNvPr name="Freeform 3" id="3"/>
          <p:cNvSpPr/>
          <p:nvPr/>
        </p:nvSpPr>
        <p:spPr>
          <a:xfrm flipH="false" flipV="false" rot="0">
            <a:off x="473220" y="2330574"/>
            <a:ext cx="397850" cy="302789"/>
          </a:xfrm>
          <a:custGeom>
            <a:avLst/>
            <a:gdLst/>
            <a:ahLst/>
            <a:cxnLst/>
            <a:rect r="r" b="b" t="t" l="l"/>
            <a:pathLst>
              <a:path h="302789" w="397850">
                <a:moveTo>
                  <a:pt x="0" y="0"/>
                </a:moveTo>
                <a:lnTo>
                  <a:pt x="397850" y="0"/>
                </a:lnTo>
                <a:lnTo>
                  <a:pt x="397850" y="302789"/>
                </a:lnTo>
                <a:lnTo>
                  <a:pt x="0" y="302789"/>
                </a:lnTo>
                <a:lnTo>
                  <a:pt x="0" y="0"/>
                </a:lnTo>
                <a:close/>
              </a:path>
            </a:pathLst>
          </a:custGeom>
          <a:blipFill>
            <a:blip r:embed="rId2"/>
            <a:stretch>
              <a:fillRect l="0" t="0" r="0" b="0"/>
            </a:stretch>
          </a:blipFill>
        </p:spPr>
      </p:sp>
      <p:grpSp>
        <p:nvGrpSpPr>
          <p:cNvPr name="Group 4" id="4"/>
          <p:cNvGrpSpPr/>
          <p:nvPr/>
        </p:nvGrpSpPr>
        <p:grpSpPr>
          <a:xfrm rot="0">
            <a:off x="-161219" y="0"/>
            <a:ext cx="18449219" cy="2024999"/>
            <a:chOff x="0" y="0"/>
            <a:chExt cx="4859053" cy="533333"/>
          </a:xfrm>
        </p:grpSpPr>
        <p:sp>
          <p:nvSpPr>
            <p:cNvPr name="Freeform 5" id="5"/>
            <p:cNvSpPr/>
            <p:nvPr/>
          </p:nvSpPr>
          <p:spPr>
            <a:xfrm flipH="false" flipV="false" rot="0">
              <a:off x="0" y="0"/>
              <a:ext cx="4859053" cy="533333"/>
            </a:xfrm>
            <a:custGeom>
              <a:avLst/>
              <a:gdLst/>
              <a:ahLst/>
              <a:cxnLst/>
              <a:rect r="r" b="b" t="t" l="l"/>
              <a:pathLst>
                <a:path h="533333" w="4859053">
                  <a:moveTo>
                    <a:pt x="0" y="0"/>
                  </a:moveTo>
                  <a:lnTo>
                    <a:pt x="4859053" y="0"/>
                  </a:lnTo>
                  <a:lnTo>
                    <a:pt x="4859053" y="533333"/>
                  </a:lnTo>
                  <a:lnTo>
                    <a:pt x="0" y="533333"/>
                  </a:lnTo>
                  <a:close/>
                </a:path>
              </a:pathLst>
            </a:custGeom>
            <a:solidFill>
              <a:srgbClr val="3566FC"/>
            </a:solidFill>
          </p:spPr>
        </p:sp>
        <p:sp>
          <p:nvSpPr>
            <p:cNvPr name="TextBox 6" id="6"/>
            <p:cNvSpPr txBox="true"/>
            <p:nvPr/>
          </p:nvSpPr>
          <p:spPr>
            <a:xfrm>
              <a:off x="0" y="-47625"/>
              <a:ext cx="4859053" cy="580958"/>
            </a:xfrm>
            <a:prstGeom prst="rect">
              <a:avLst/>
            </a:prstGeom>
          </p:spPr>
          <p:txBody>
            <a:bodyPr anchor="ctr" rtlCol="false" tIns="50800" lIns="50800" bIns="50800" rIns="50800"/>
            <a:lstStyle/>
            <a:p>
              <a:pPr algn="ctr">
                <a:lnSpc>
                  <a:spcPts val="2520"/>
                </a:lnSpc>
              </a:pPr>
            </a:p>
          </p:txBody>
        </p:sp>
      </p:grpSp>
      <p:sp>
        <p:nvSpPr>
          <p:cNvPr name="Freeform 7" id="7"/>
          <p:cNvSpPr/>
          <p:nvPr/>
        </p:nvSpPr>
        <p:spPr>
          <a:xfrm flipH="false" flipV="false" rot="0">
            <a:off x="1028700" y="0"/>
            <a:ext cx="1246868" cy="1258255"/>
          </a:xfrm>
          <a:custGeom>
            <a:avLst/>
            <a:gdLst/>
            <a:ahLst/>
            <a:cxnLst/>
            <a:rect r="r" b="b" t="t" l="l"/>
            <a:pathLst>
              <a:path h="1258255" w="1246868">
                <a:moveTo>
                  <a:pt x="0" y="0"/>
                </a:moveTo>
                <a:lnTo>
                  <a:pt x="1246868" y="0"/>
                </a:lnTo>
                <a:lnTo>
                  <a:pt x="1246868" y="1258255"/>
                </a:lnTo>
                <a:lnTo>
                  <a:pt x="0" y="1258255"/>
                </a:lnTo>
                <a:lnTo>
                  <a:pt x="0" y="0"/>
                </a:lnTo>
                <a:close/>
              </a:path>
            </a:pathLst>
          </a:custGeom>
          <a:blipFill>
            <a:blip r:embed="rId3"/>
            <a:stretch>
              <a:fillRect l="0" t="0" r="0" b="0"/>
            </a:stretch>
          </a:blipFill>
        </p:spPr>
      </p:sp>
      <p:sp>
        <p:nvSpPr>
          <p:cNvPr name="TextBox 8" id="8"/>
          <p:cNvSpPr txBox="true"/>
          <p:nvPr/>
        </p:nvSpPr>
        <p:spPr>
          <a:xfrm rot="0">
            <a:off x="473220" y="3937844"/>
            <a:ext cx="5548958" cy="1685954"/>
          </a:xfrm>
          <a:prstGeom prst="rect">
            <a:avLst/>
          </a:prstGeom>
        </p:spPr>
        <p:txBody>
          <a:bodyPr anchor="t" rtlCol="false" tIns="0" lIns="0" bIns="0" rIns="0">
            <a:spAutoFit/>
          </a:bodyPr>
          <a:lstStyle/>
          <a:p>
            <a:pPr algn="l">
              <a:lnSpc>
                <a:spcPts val="2714"/>
              </a:lnSpc>
            </a:pPr>
            <a:r>
              <a:rPr lang="en-US" sz="2261" spc="21">
                <a:solidFill>
                  <a:srgbClr val="02216E"/>
                </a:solidFill>
                <a:latin typeface="Arimo"/>
                <a:ea typeface="Arimo"/>
                <a:cs typeface="Arimo"/>
                <a:sym typeface="Arimo"/>
              </a:rPr>
              <a:t>     </a:t>
            </a:r>
            <a:r>
              <a:rPr lang="en-US" sz="2261" spc="21">
                <a:solidFill>
                  <a:srgbClr val="3566FC"/>
                </a:solidFill>
                <a:latin typeface="Arimo"/>
                <a:ea typeface="Arimo"/>
                <a:cs typeface="Arimo"/>
                <a:sym typeface="Arimo"/>
              </a:rPr>
              <a:t>Course Objectives</a:t>
            </a:r>
          </a:p>
          <a:p>
            <a:pPr algn="l">
              <a:lnSpc>
                <a:spcPts val="1780"/>
              </a:lnSpc>
            </a:pPr>
          </a:p>
          <a:p>
            <a:pPr algn="l" marL="268585" indent="-134292" lvl="1">
              <a:lnSpc>
                <a:spcPts val="1780"/>
              </a:lnSpc>
              <a:buFont typeface="Arial"/>
              <a:buChar char="•"/>
            </a:pPr>
            <a:r>
              <a:rPr lang="en-US" sz="1484" spc="13">
                <a:solidFill>
                  <a:srgbClr val="02216E"/>
                </a:solidFill>
                <a:latin typeface="Arimo"/>
                <a:ea typeface="Arimo"/>
                <a:cs typeface="Arimo"/>
                <a:sym typeface="Arimo"/>
              </a:rPr>
              <a:t>Better understand what is </a:t>
            </a:r>
            <a:r>
              <a:rPr lang="en-US" sz="1484" spc="13">
                <a:solidFill>
                  <a:srgbClr val="02216E"/>
                </a:solidFill>
                <a:latin typeface="Arimo"/>
                <a:ea typeface="Arimo"/>
                <a:cs typeface="Arimo"/>
                <a:sym typeface="Arimo"/>
              </a:rPr>
              <a:t>behind challenging behavior.</a:t>
            </a:r>
          </a:p>
          <a:p>
            <a:pPr algn="l">
              <a:lnSpc>
                <a:spcPts val="1780"/>
              </a:lnSpc>
            </a:pPr>
          </a:p>
          <a:p>
            <a:pPr algn="l" marL="268585" indent="-134292" lvl="1">
              <a:lnSpc>
                <a:spcPts val="1780"/>
              </a:lnSpc>
              <a:buFont typeface="Arial"/>
              <a:buChar char="•"/>
            </a:pPr>
            <a:r>
              <a:rPr lang="en-US" sz="1484" spc="13">
                <a:solidFill>
                  <a:srgbClr val="02216E"/>
                </a:solidFill>
                <a:latin typeface="Arimo"/>
                <a:ea typeface="Arimo"/>
                <a:cs typeface="Arimo"/>
                <a:sym typeface="Arimo"/>
              </a:rPr>
              <a:t>Take steps to provide proper help to traumatized children.</a:t>
            </a:r>
          </a:p>
          <a:p>
            <a:pPr algn="l">
              <a:lnSpc>
                <a:spcPts val="1780"/>
              </a:lnSpc>
            </a:pPr>
          </a:p>
          <a:p>
            <a:pPr algn="l" marL="320417" indent="-160209" lvl="1">
              <a:lnSpc>
                <a:spcPts val="1780"/>
              </a:lnSpc>
              <a:buFont typeface="Arial"/>
              <a:buChar char="•"/>
            </a:pPr>
            <a:r>
              <a:rPr lang="en-US" sz="1484" spc="13">
                <a:solidFill>
                  <a:srgbClr val="02216E"/>
                </a:solidFill>
                <a:latin typeface="Arimo"/>
                <a:ea typeface="Arimo"/>
                <a:cs typeface="Arimo"/>
                <a:sym typeface="Arimo"/>
              </a:rPr>
              <a:t>Strengthen supportive role in institutional care.</a:t>
            </a:r>
          </a:p>
        </p:txBody>
      </p:sp>
      <p:sp>
        <p:nvSpPr>
          <p:cNvPr name="Freeform 9" id="9"/>
          <p:cNvSpPr/>
          <p:nvPr/>
        </p:nvSpPr>
        <p:spPr>
          <a:xfrm flipH="false" flipV="false" rot="0">
            <a:off x="473220" y="3934171"/>
            <a:ext cx="358045" cy="333210"/>
          </a:xfrm>
          <a:custGeom>
            <a:avLst/>
            <a:gdLst/>
            <a:ahLst/>
            <a:cxnLst/>
            <a:rect r="r" b="b" t="t" l="l"/>
            <a:pathLst>
              <a:path h="333210" w="358045">
                <a:moveTo>
                  <a:pt x="0" y="0"/>
                </a:moveTo>
                <a:lnTo>
                  <a:pt x="358045" y="0"/>
                </a:lnTo>
                <a:lnTo>
                  <a:pt x="358045" y="333210"/>
                </a:lnTo>
                <a:lnTo>
                  <a:pt x="0" y="333210"/>
                </a:lnTo>
                <a:lnTo>
                  <a:pt x="0" y="0"/>
                </a:lnTo>
                <a:close/>
              </a:path>
            </a:pathLst>
          </a:custGeom>
          <a:blipFill>
            <a:blip r:embed="rId4"/>
            <a:stretch>
              <a:fillRect l="0" t="0" r="0" b="0"/>
            </a:stretch>
          </a:blipFill>
        </p:spPr>
      </p:sp>
      <p:sp>
        <p:nvSpPr>
          <p:cNvPr name="Freeform 10" id="10"/>
          <p:cNvSpPr/>
          <p:nvPr/>
        </p:nvSpPr>
        <p:spPr>
          <a:xfrm flipH="false" flipV="false" rot="0">
            <a:off x="511617" y="6027400"/>
            <a:ext cx="444151" cy="357363"/>
          </a:xfrm>
          <a:custGeom>
            <a:avLst/>
            <a:gdLst/>
            <a:ahLst/>
            <a:cxnLst/>
            <a:rect r="r" b="b" t="t" l="l"/>
            <a:pathLst>
              <a:path h="357363" w="444151">
                <a:moveTo>
                  <a:pt x="0" y="0"/>
                </a:moveTo>
                <a:lnTo>
                  <a:pt x="444152" y="0"/>
                </a:lnTo>
                <a:lnTo>
                  <a:pt x="444152" y="357363"/>
                </a:lnTo>
                <a:lnTo>
                  <a:pt x="0" y="357363"/>
                </a:lnTo>
                <a:lnTo>
                  <a:pt x="0" y="0"/>
                </a:lnTo>
                <a:close/>
              </a:path>
            </a:pathLst>
          </a:custGeom>
          <a:blipFill>
            <a:blip r:embed="rId5"/>
            <a:stretch>
              <a:fillRect l="0" t="0" r="0" b="0"/>
            </a:stretch>
          </a:blipFill>
        </p:spPr>
      </p:sp>
      <p:sp>
        <p:nvSpPr>
          <p:cNvPr name="Freeform 11" id="11"/>
          <p:cNvSpPr/>
          <p:nvPr/>
        </p:nvSpPr>
        <p:spPr>
          <a:xfrm flipH="false" flipV="false" rot="0">
            <a:off x="9349141" y="4166359"/>
            <a:ext cx="1412246" cy="1748131"/>
          </a:xfrm>
          <a:custGeom>
            <a:avLst/>
            <a:gdLst/>
            <a:ahLst/>
            <a:cxnLst/>
            <a:rect r="r" b="b" t="t" l="l"/>
            <a:pathLst>
              <a:path h="1748131" w="1412246">
                <a:moveTo>
                  <a:pt x="0" y="0"/>
                </a:moveTo>
                <a:lnTo>
                  <a:pt x="1412246" y="0"/>
                </a:lnTo>
                <a:lnTo>
                  <a:pt x="1412246" y="1748131"/>
                </a:lnTo>
                <a:lnTo>
                  <a:pt x="0" y="1748131"/>
                </a:lnTo>
                <a:lnTo>
                  <a:pt x="0" y="0"/>
                </a:lnTo>
                <a:close/>
              </a:path>
            </a:pathLst>
          </a:custGeom>
          <a:blipFill>
            <a:blip r:embed="rId6"/>
            <a:stretch>
              <a:fillRect l="0" t="0" r="0" b="0"/>
            </a:stretch>
          </a:blipFill>
        </p:spPr>
      </p:sp>
      <p:sp>
        <p:nvSpPr>
          <p:cNvPr name="Freeform 12" id="12"/>
          <p:cNvSpPr/>
          <p:nvPr/>
        </p:nvSpPr>
        <p:spPr>
          <a:xfrm flipH="false" flipV="false" rot="0">
            <a:off x="11011645" y="4166359"/>
            <a:ext cx="1422542" cy="1748131"/>
          </a:xfrm>
          <a:custGeom>
            <a:avLst/>
            <a:gdLst/>
            <a:ahLst/>
            <a:cxnLst/>
            <a:rect r="r" b="b" t="t" l="l"/>
            <a:pathLst>
              <a:path h="1748131" w="1422542">
                <a:moveTo>
                  <a:pt x="0" y="0"/>
                </a:moveTo>
                <a:lnTo>
                  <a:pt x="1422542" y="0"/>
                </a:lnTo>
                <a:lnTo>
                  <a:pt x="1422542" y="1748131"/>
                </a:lnTo>
                <a:lnTo>
                  <a:pt x="0" y="1748131"/>
                </a:lnTo>
                <a:lnTo>
                  <a:pt x="0" y="0"/>
                </a:lnTo>
                <a:close/>
              </a:path>
            </a:pathLst>
          </a:custGeom>
          <a:blipFill>
            <a:blip r:embed="rId7"/>
            <a:stretch>
              <a:fillRect l="0" t="0" r="0" b="0"/>
            </a:stretch>
          </a:blipFill>
        </p:spPr>
      </p:sp>
      <p:sp>
        <p:nvSpPr>
          <p:cNvPr name="Freeform 13" id="13"/>
          <p:cNvSpPr/>
          <p:nvPr/>
        </p:nvSpPr>
        <p:spPr>
          <a:xfrm flipH="false" flipV="false" rot="0">
            <a:off x="7640030" y="4165352"/>
            <a:ext cx="1423361" cy="1749138"/>
          </a:xfrm>
          <a:custGeom>
            <a:avLst/>
            <a:gdLst/>
            <a:ahLst/>
            <a:cxnLst/>
            <a:rect r="r" b="b" t="t" l="l"/>
            <a:pathLst>
              <a:path h="1749138" w="1423361">
                <a:moveTo>
                  <a:pt x="0" y="0"/>
                </a:moveTo>
                <a:lnTo>
                  <a:pt x="1423361" y="0"/>
                </a:lnTo>
                <a:lnTo>
                  <a:pt x="1423361" y="1749138"/>
                </a:lnTo>
                <a:lnTo>
                  <a:pt x="0" y="1749138"/>
                </a:lnTo>
                <a:lnTo>
                  <a:pt x="0" y="0"/>
                </a:lnTo>
                <a:close/>
              </a:path>
            </a:pathLst>
          </a:custGeom>
          <a:blipFill>
            <a:blip r:embed="rId8"/>
            <a:stretch>
              <a:fillRect l="0" t="0" r="0" b="0"/>
            </a:stretch>
          </a:blipFill>
        </p:spPr>
      </p:sp>
      <p:sp>
        <p:nvSpPr>
          <p:cNvPr name="Freeform 14" id="14"/>
          <p:cNvSpPr/>
          <p:nvPr/>
        </p:nvSpPr>
        <p:spPr>
          <a:xfrm flipH="false" flipV="false" rot="0">
            <a:off x="14436665" y="4166359"/>
            <a:ext cx="1421452" cy="1748131"/>
          </a:xfrm>
          <a:custGeom>
            <a:avLst/>
            <a:gdLst/>
            <a:ahLst/>
            <a:cxnLst/>
            <a:rect r="r" b="b" t="t" l="l"/>
            <a:pathLst>
              <a:path h="1748131" w="1421452">
                <a:moveTo>
                  <a:pt x="0" y="0"/>
                </a:moveTo>
                <a:lnTo>
                  <a:pt x="1421452" y="0"/>
                </a:lnTo>
                <a:lnTo>
                  <a:pt x="1421452" y="1748131"/>
                </a:lnTo>
                <a:lnTo>
                  <a:pt x="0" y="1748131"/>
                </a:lnTo>
                <a:lnTo>
                  <a:pt x="0" y="0"/>
                </a:lnTo>
                <a:close/>
              </a:path>
            </a:pathLst>
          </a:custGeom>
          <a:blipFill>
            <a:blip r:embed="rId9"/>
            <a:stretch>
              <a:fillRect l="0" t="0" r="0" b="0"/>
            </a:stretch>
          </a:blipFill>
        </p:spPr>
      </p:sp>
      <p:sp>
        <p:nvSpPr>
          <p:cNvPr name="Freeform 15" id="15"/>
          <p:cNvSpPr/>
          <p:nvPr/>
        </p:nvSpPr>
        <p:spPr>
          <a:xfrm flipH="false" flipV="false" rot="0">
            <a:off x="16063709" y="4152238"/>
            <a:ext cx="1432934" cy="1762252"/>
          </a:xfrm>
          <a:custGeom>
            <a:avLst/>
            <a:gdLst/>
            <a:ahLst/>
            <a:cxnLst/>
            <a:rect r="r" b="b" t="t" l="l"/>
            <a:pathLst>
              <a:path h="1762252" w="1432934">
                <a:moveTo>
                  <a:pt x="0" y="0"/>
                </a:moveTo>
                <a:lnTo>
                  <a:pt x="1432934" y="0"/>
                </a:lnTo>
                <a:lnTo>
                  <a:pt x="1432934" y="1762252"/>
                </a:lnTo>
                <a:lnTo>
                  <a:pt x="0" y="1762252"/>
                </a:lnTo>
                <a:lnTo>
                  <a:pt x="0" y="0"/>
                </a:lnTo>
                <a:close/>
              </a:path>
            </a:pathLst>
          </a:custGeom>
          <a:blipFill>
            <a:blip r:embed="rId10"/>
            <a:stretch>
              <a:fillRect l="0" t="0" r="0" b="0"/>
            </a:stretch>
          </a:blipFill>
        </p:spPr>
      </p:sp>
      <p:sp>
        <p:nvSpPr>
          <p:cNvPr name="Freeform 16" id="16"/>
          <p:cNvSpPr/>
          <p:nvPr/>
        </p:nvSpPr>
        <p:spPr>
          <a:xfrm flipH="false" flipV="false" rot="0">
            <a:off x="12719937" y="4166359"/>
            <a:ext cx="1434033" cy="1762252"/>
          </a:xfrm>
          <a:custGeom>
            <a:avLst/>
            <a:gdLst/>
            <a:ahLst/>
            <a:cxnLst/>
            <a:rect r="r" b="b" t="t" l="l"/>
            <a:pathLst>
              <a:path h="1762252" w="1434033">
                <a:moveTo>
                  <a:pt x="0" y="0"/>
                </a:moveTo>
                <a:lnTo>
                  <a:pt x="1434033" y="0"/>
                </a:lnTo>
                <a:lnTo>
                  <a:pt x="1434033" y="1762252"/>
                </a:lnTo>
                <a:lnTo>
                  <a:pt x="0" y="1762252"/>
                </a:lnTo>
                <a:lnTo>
                  <a:pt x="0" y="0"/>
                </a:lnTo>
                <a:close/>
              </a:path>
            </a:pathLst>
          </a:custGeom>
          <a:blipFill>
            <a:blip r:embed="rId11"/>
            <a:stretch>
              <a:fillRect l="0" t="0" r="0" b="0"/>
            </a:stretch>
          </a:blipFill>
        </p:spPr>
      </p:sp>
      <p:sp>
        <p:nvSpPr>
          <p:cNvPr name="Freeform 17" id="17"/>
          <p:cNvSpPr/>
          <p:nvPr/>
        </p:nvSpPr>
        <p:spPr>
          <a:xfrm flipH="false" flipV="false" rot="0">
            <a:off x="7603328" y="8154069"/>
            <a:ext cx="2345122" cy="1319131"/>
          </a:xfrm>
          <a:custGeom>
            <a:avLst/>
            <a:gdLst/>
            <a:ahLst/>
            <a:cxnLst/>
            <a:rect r="r" b="b" t="t" l="l"/>
            <a:pathLst>
              <a:path h="1319131" w="2345122">
                <a:moveTo>
                  <a:pt x="0" y="0"/>
                </a:moveTo>
                <a:lnTo>
                  <a:pt x="2345122" y="0"/>
                </a:lnTo>
                <a:lnTo>
                  <a:pt x="2345122" y="1319131"/>
                </a:lnTo>
                <a:lnTo>
                  <a:pt x="0" y="1319131"/>
                </a:lnTo>
                <a:lnTo>
                  <a:pt x="0" y="0"/>
                </a:lnTo>
                <a:close/>
              </a:path>
            </a:pathLst>
          </a:custGeom>
          <a:blipFill>
            <a:blip r:embed="rId12"/>
            <a:stretch>
              <a:fillRect l="0" t="0" r="0" b="0"/>
            </a:stretch>
          </a:blipFill>
        </p:spPr>
      </p:sp>
      <p:sp>
        <p:nvSpPr>
          <p:cNvPr name="Freeform 18" id="18"/>
          <p:cNvSpPr/>
          <p:nvPr/>
        </p:nvSpPr>
        <p:spPr>
          <a:xfrm flipH="false" flipV="false" rot="0">
            <a:off x="10267302" y="8224879"/>
            <a:ext cx="2229740" cy="1254229"/>
          </a:xfrm>
          <a:custGeom>
            <a:avLst/>
            <a:gdLst/>
            <a:ahLst/>
            <a:cxnLst/>
            <a:rect r="r" b="b" t="t" l="l"/>
            <a:pathLst>
              <a:path h="1254229" w="2229740">
                <a:moveTo>
                  <a:pt x="0" y="0"/>
                </a:moveTo>
                <a:lnTo>
                  <a:pt x="2229740" y="0"/>
                </a:lnTo>
                <a:lnTo>
                  <a:pt x="2229740" y="1254229"/>
                </a:lnTo>
                <a:lnTo>
                  <a:pt x="0" y="1254229"/>
                </a:lnTo>
                <a:lnTo>
                  <a:pt x="0" y="0"/>
                </a:lnTo>
                <a:close/>
              </a:path>
            </a:pathLst>
          </a:custGeom>
          <a:blipFill>
            <a:blip r:embed="rId13"/>
            <a:stretch>
              <a:fillRect l="0" t="0" r="0" b="0"/>
            </a:stretch>
          </a:blipFill>
        </p:spPr>
      </p:sp>
      <p:sp>
        <p:nvSpPr>
          <p:cNvPr name="Freeform 19" id="19"/>
          <p:cNvSpPr/>
          <p:nvPr/>
        </p:nvSpPr>
        <p:spPr>
          <a:xfrm flipH="false" flipV="false" rot="0">
            <a:off x="15277405" y="8230787"/>
            <a:ext cx="2219238" cy="1248321"/>
          </a:xfrm>
          <a:custGeom>
            <a:avLst/>
            <a:gdLst/>
            <a:ahLst/>
            <a:cxnLst/>
            <a:rect r="r" b="b" t="t" l="l"/>
            <a:pathLst>
              <a:path h="1248321" w="2219238">
                <a:moveTo>
                  <a:pt x="0" y="0"/>
                </a:moveTo>
                <a:lnTo>
                  <a:pt x="2219238" y="0"/>
                </a:lnTo>
                <a:lnTo>
                  <a:pt x="2219238" y="1248321"/>
                </a:lnTo>
                <a:lnTo>
                  <a:pt x="0" y="1248321"/>
                </a:lnTo>
                <a:lnTo>
                  <a:pt x="0" y="0"/>
                </a:lnTo>
                <a:close/>
              </a:path>
            </a:pathLst>
          </a:custGeom>
          <a:blipFill>
            <a:blip r:embed="rId14"/>
            <a:stretch>
              <a:fillRect l="0" t="0" r="0" b="0"/>
            </a:stretch>
          </a:blipFill>
        </p:spPr>
      </p:sp>
      <p:sp>
        <p:nvSpPr>
          <p:cNvPr name="Freeform 20" id="20"/>
          <p:cNvSpPr/>
          <p:nvPr/>
        </p:nvSpPr>
        <p:spPr>
          <a:xfrm flipH="false" flipV="false" rot="0">
            <a:off x="12777605" y="8224879"/>
            <a:ext cx="2219238" cy="1248321"/>
          </a:xfrm>
          <a:custGeom>
            <a:avLst/>
            <a:gdLst/>
            <a:ahLst/>
            <a:cxnLst/>
            <a:rect r="r" b="b" t="t" l="l"/>
            <a:pathLst>
              <a:path h="1248321" w="2219238">
                <a:moveTo>
                  <a:pt x="0" y="0"/>
                </a:moveTo>
                <a:lnTo>
                  <a:pt x="2219237" y="0"/>
                </a:lnTo>
                <a:lnTo>
                  <a:pt x="2219237" y="1248321"/>
                </a:lnTo>
                <a:lnTo>
                  <a:pt x="0" y="1248321"/>
                </a:lnTo>
                <a:lnTo>
                  <a:pt x="0" y="0"/>
                </a:lnTo>
                <a:close/>
              </a:path>
            </a:pathLst>
          </a:custGeom>
          <a:blipFill>
            <a:blip r:embed="rId15"/>
            <a:stretch>
              <a:fillRect l="0" t="0" r="0" b="0"/>
            </a:stretch>
          </a:blipFill>
        </p:spPr>
      </p:sp>
      <p:sp>
        <p:nvSpPr>
          <p:cNvPr name="TextBox 21" id="21"/>
          <p:cNvSpPr txBox="true"/>
          <p:nvPr/>
        </p:nvSpPr>
        <p:spPr>
          <a:xfrm rot="0">
            <a:off x="473220" y="2306918"/>
            <a:ext cx="5548958" cy="1464261"/>
          </a:xfrm>
          <a:prstGeom prst="rect">
            <a:avLst/>
          </a:prstGeom>
        </p:spPr>
        <p:txBody>
          <a:bodyPr anchor="t" rtlCol="false" tIns="0" lIns="0" bIns="0" rIns="0">
            <a:spAutoFit/>
          </a:bodyPr>
          <a:lstStyle/>
          <a:p>
            <a:pPr algn="l">
              <a:lnSpc>
                <a:spcPts val="2714"/>
              </a:lnSpc>
            </a:pPr>
            <a:r>
              <a:rPr lang="en-US" sz="2261" spc="21">
                <a:solidFill>
                  <a:srgbClr val="02216E"/>
                </a:solidFill>
                <a:latin typeface="Arimo"/>
                <a:ea typeface="Arimo"/>
                <a:cs typeface="Arimo"/>
                <a:sym typeface="Arimo"/>
              </a:rPr>
              <a:t>     </a:t>
            </a:r>
            <a:r>
              <a:rPr lang="en-US" sz="2261" spc="21">
                <a:solidFill>
                  <a:srgbClr val="3566FC"/>
                </a:solidFill>
                <a:latin typeface="Arimo"/>
                <a:ea typeface="Arimo"/>
                <a:cs typeface="Arimo"/>
                <a:sym typeface="Arimo"/>
              </a:rPr>
              <a:t> Who is the e-learning for?</a:t>
            </a:r>
          </a:p>
          <a:p>
            <a:pPr algn="l">
              <a:lnSpc>
                <a:spcPts val="1780"/>
              </a:lnSpc>
            </a:pPr>
          </a:p>
          <a:p>
            <a:pPr algn="l" marL="268585" indent="-134292" lvl="1">
              <a:lnSpc>
                <a:spcPts val="1780"/>
              </a:lnSpc>
              <a:buFont typeface="Arial"/>
              <a:buChar char="•"/>
            </a:pPr>
            <a:r>
              <a:rPr lang="en-US" sz="1484" spc="13">
                <a:solidFill>
                  <a:srgbClr val="02216E"/>
                </a:solidFill>
                <a:latin typeface="Arimo"/>
                <a:ea typeface="Arimo"/>
                <a:cs typeface="Arimo"/>
                <a:sym typeface="Arimo"/>
              </a:rPr>
              <a:t>Educators and c</a:t>
            </a:r>
            <a:r>
              <a:rPr lang="en-US" sz="1484" spc="13">
                <a:solidFill>
                  <a:srgbClr val="02216E"/>
                </a:solidFill>
                <a:latin typeface="Arimo"/>
                <a:ea typeface="Arimo"/>
                <a:cs typeface="Arimo"/>
                <a:sym typeface="Arimo"/>
              </a:rPr>
              <a:t>aregivers in institutional care facilities.</a:t>
            </a:r>
          </a:p>
          <a:p>
            <a:pPr algn="l">
              <a:lnSpc>
                <a:spcPts val="1780"/>
              </a:lnSpc>
            </a:pPr>
          </a:p>
          <a:p>
            <a:pPr algn="l" marL="268585" indent="-134292" lvl="1">
              <a:lnSpc>
                <a:spcPts val="1780"/>
              </a:lnSpc>
              <a:buFont typeface="Arial"/>
              <a:buChar char="•"/>
            </a:pPr>
            <a:r>
              <a:rPr lang="en-US" sz="1484" spc="13">
                <a:solidFill>
                  <a:srgbClr val="02216E"/>
                </a:solidFill>
                <a:latin typeface="Arimo"/>
                <a:ea typeface="Arimo"/>
                <a:cs typeface="Arimo"/>
                <a:sym typeface="Arimo"/>
              </a:rPr>
              <a:t>Teams seeking to improve trauma-informed practices.</a:t>
            </a:r>
          </a:p>
          <a:p>
            <a:pPr algn="l">
              <a:lnSpc>
                <a:spcPts val="1780"/>
              </a:lnSpc>
            </a:pPr>
          </a:p>
        </p:txBody>
      </p:sp>
      <p:sp>
        <p:nvSpPr>
          <p:cNvPr name="TextBox 22" id="22"/>
          <p:cNvSpPr txBox="true"/>
          <p:nvPr/>
        </p:nvSpPr>
        <p:spPr>
          <a:xfrm rot="0">
            <a:off x="3274067" y="372496"/>
            <a:ext cx="13699412" cy="590484"/>
          </a:xfrm>
          <a:prstGeom prst="rect">
            <a:avLst/>
          </a:prstGeom>
        </p:spPr>
        <p:txBody>
          <a:bodyPr anchor="t" rtlCol="false" tIns="0" lIns="0" bIns="0" rIns="0">
            <a:spAutoFit/>
          </a:bodyPr>
          <a:lstStyle/>
          <a:p>
            <a:pPr algn="l">
              <a:lnSpc>
                <a:spcPts val="4498"/>
              </a:lnSpc>
            </a:pPr>
            <a:r>
              <a:rPr lang="en-US" sz="3748" b="true">
                <a:solidFill>
                  <a:srgbClr val="FFFFFF"/>
                </a:solidFill>
                <a:latin typeface="Arimo Bold"/>
                <a:ea typeface="Arimo Bold"/>
                <a:cs typeface="Arimo Bold"/>
                <a:sym typeface="Arimo Bold"/>
              </a:rPr>
              <a:t>A</a:t>
            </a:r>
            <a:r>
              <a:rPr lang="en-US" sz="3748" b="true">
                <a:solidFill>
                  <a:srgbClr val="FFFFFF"/>
                </a:solidFill>
                <a:latin typeface="Arimo Bold"/>
                <a:ea typeface="Arimo Bold"/>
                <a:cs typeface="Arimo Bold"/>
                <a:sym typeface="Arimo Bold"/>
              </a:rPr>
              <a:t> Child with Challenging Behavior: The Role of Caregivers</a:t>
            </a:r>
          </a:p>
        </p:txBody>
      </p:sp>
      <p:sp>
        <p:nvSpPr>
          <p:cNvPr name="TextBox 23" id="23"/>
          <p:cNvSpPr txBox="true"/>
          <p:nvPr/>
        </p:nvSpPr>
        <p:spPr>
          <a:xfrm rot="0">
            <a:off x="15562679" y="1248730"/>
            <a:ext cx="2725321" cy="895548"/>
          </a:xfrm>
          <a:prstGeom prst="rect">
            <a:avLst/>
          </a:prstGeom>
        </p:spPr>
        <p:txBody>
          <a:bodyPr anchor="t" rtlCol="false" tIns="0" lIns="0" bIns="0" rIns="0">
            <a:spAutoFit/>
          </a:bodyPr>
          <a:lstStyle/>
          <a:p>
            <a:pPr algn="l">
              <a:lnSpc>
                <a:spcPts val="2327"/>
              </a:lnSpc>
            </a:pPr>
            <a:r>
              <a:rPr lang="en-US" sz="1939" spc="18">
                <a:solidFill>
                  <a:srgbClr val="FFFFFF"/>
                </a:solidFill>
                <a:latin typeface="TT Rounds Condensed"/>
                <a:ea typeface="TT Rounds Condensed"/>
                <a:cs typeface="TT Rounds Condensed"/>
                <a:sym typeface="TT Rounds Condensed"/>
              </a:rPr>
              <a:t>klara.pirklova@npi.cz</a:t>
            </a:r>
          </a:p>
          <a:p>
            <a:pPr algn="l">
              <a:lnSpc>
                <a:spcPts val="2327"/>
              </a:lnSpc>
            </a:pPr>
            <a:r>
              <a:rPr lang="en-US" sz="1939" spc="18">
                <a:solidFill>
                  <a:srgbClr val="FFFFFF"/>
                </a:solidFill>
                <a:latin typeface="TT Rounds Condensed"/>
                <a:ea typeface="TT Rounds Condensed"/>
                <a:cs typeface="TT Rounds Condensed"/>
                <a:sym typeface="TT Rounds Condensed"/>
              </a:rPr>
              <a:t>katerina.tumova@npi.cz</a:t>
            </a:r>
          </a:p>
          <a:p>
            <a:pPr algn="l">
              <a:lnSpc>
                <a:spcPts val="2327"/>
              </a:lnSpc>
            </a:pPr>
          </a:p>
        </p:txBody>
      </p:sp>
      <p:sp>
        <p:nvSpPr>
          <p:cNvPr name="TextBox 24" id="24"/>
          <p:cNvSpPr txBox="true"/>
          <p:nvPr/>
        </p:nvSpPr>
        <p:spPr>
          <a:xfrm rot="0">
            <a:off x="3274067" y="1034401"/>
            <a:ext cx="7875494" cy="428658"/>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Understanding diagn</a:t>
            </a:r>
            <a:r>
              <a:rPr lang="en-US" sz="2700">
                <a:solidFill>
                  <a:srgbClr val="FFFFFF"/>
                </a:solidFill>
                <a:latin typeface="Arimo"/>
                <a:ea typeface="Arimo"/>
                <a:cs typeface="Arimo"/>
                <a:sym typeface="Arimo"/>
              </a:rPr>
              <a:t>osis, responding with care.</a:t>
            </a:r>
          </a:p>
        </p:txBody>
      </p:sp>
      <p:sp>
        <p:nvSpPr>
          <p:cNvPr name="TextBox 25" id="25"/>
          <p:cNvSpPr txBox="true"/>
          <p:nvPr/>
        </p:nvSpPr>
        <p:spPr>
          <a:xfrm rot="0">
            <a:off x="7603328" y="2306918"/>
            <a:ext cx="9943083" cy="1839514"/>
          </a:xfrm>
          <a:prstGeom prst="rect">
            <a:avLst/>
          </a:prstGeom>
        </p:spPr>
        <p:txBody>
          <a:bodyPr anchor="t" rtlCol="false" tIns="0" lIns="0" bIns="0" rIns="0">
            <a:spAutoFit/>
          </a:bodyPr>
          <a:lstStyle/>
          <a:p>
            <a:pPr algn="l">
              <a:lnSpc>
                <a:spcPts val="2747"/>
              </a:lnSpc>
            </a:pPr>
            <a:r>
              <a:rPr lang="en-US" sz="2289" spc="20">
                <a:solidFill>
                  <a:srgbClr val="3566FC"/>
                </a:solidFill>
                <a:latin typeface="Arimo"/>
                <a:ea typeface="Arimo"/>
                <a:cs typeface="Arimo"/>
                <a:sym typeface="Arimo"/>
              </a:rPr>
              <a:t>Three guiding metaphors</a:t>
            </a:r>
          </a:p>
          <a:p>
            <a:pPr algn="l">
              <a:lnSpc>
                <a:spcPts val="2747"/>
              </a:lnSpc>
            </a:pPr>
          </a:p>
          <a:p>
            <a:pPr algn="l">
              <a:lnSpc>
                <a:spcPts val="1796"/>
              </a:lnSpc>
            </a:pPr>
            <a:r>
              <a:rPr lang="en-US" sz="1497" spc="14">
                <a:solidFill>
                  <a:srgbClr val="02216E"/>
                </a:solidFill>
                <a:latin typeface="Arimo"/>
                <a:ea typeface="Arimo"/>
                <a:cs typeface="Arimo"/>
                <a:sym typeface="Arimo"/>
              </a:rPr>
              <a:t>T</a:t>
            </a:r>
            <a:r>
              <a:rPr lang="en-US" sz="1497" spc="14">
                <a:solidFill>
                  <a:srgbClr val="02216E"/>
                </a:solidFill>
                <a:latin typeface="Arimo"/>
                <a:ea typeface="Arimo"/>
                <a:cs typeface="Arimo"/>
                <a:sym typeface="Arimo"/>
              </a:rPr>
              <a:t>he course uses three guiding metaphors: the iceberg, the tree, and the game of ping-pong. The iceberg metaphor illustrates what lies beneath challenging behavior. The tree metaphor visualizes child development, trauma, and attachment. The ping-pong metaphor describes the dynamic interaction between children and caregivers. These metaphors are mainly used to simplify complex concepts and prevent cognitive overload.</a:t>
            </a:r>
          </a:p>
          <a:p>
            <a:pPr algn="l">
              <a:lnSpc>
                <a:spcPts val="1796"/>
              </a:lnSpc>
            </a:pPr>
          </a:p>
        </p:txBody>
      </p:sp>
      <p:sp>
        <p:nvSpPr>
          <p:cNvPr name="TextBox 26" id="26"/>
          <p:cNvSpPr txBox="true"/>
          <p:nvPr/>
        </p:nvSpPr>
        <p:spPr>
          <a:xfrm rot="0">
            <a:off x="7603328" y="6344333"/>
            <a:ext cx="9655972" cy="1613030"/>
          </a:xfrm>
          <a:prstGeom prst="rect">
            <a:avLst/>
          </a:prstGeom>
        </p:spPr>
        <p:txBody>
          <a:bodyPr anchor="t" rtlCol="false" tIns="0" lIns="0" bIns="0" rIns="0">
            <a:spAutoFit/>
          </a:bodyPr>
          <a:lstStyle/>
          <a:p>
            <a:pPr algn="l">
              <a:lnSpc>
                <a:spcPts val="2747"/>
              </a:lnSpc>
            </a:pPr>
            <a:r>
              <a:rPr lang="en-US" sz="2289" spc="20">
                <a:solidFill>
                  <a:srgbClr val="3566FC"/>
                </a:solidFill>
                <a:latin typeface="Arimo"/>
                <a:ea typeface="Arimo"/>
                <a:cs typeface="Arimo"/>
                <a:sym typeface="Arimo"/>
              </a:rPr>
              <a:t>Research personified by four characters</a:t>
            </a:r>
          </a:p>
          <a:p>
            <a:pPr algn="l">
              <a:lnSpc>
                <a:spcPts val="2747"/>
              </a:lnSpc>
            </a:pPr>
          </a:p>
          <a:p>
            <a:pPr algn="l">
              <a:lnSpc>
                <a:spcPts val="1796"/>
              </a:lnSpc>
            </a:pPr>
            <a:r>
              <a:rPr lang="en-US" sz="1497" spc="14">
                <a:solidFill>
                  <a:srgbClr val="02216E"/>
                </a:solidFill>
                <a:latin typeface="Arimo"/>
                <a:ea typeface="Arimo"/>
                <a:cs typeface="Arimo"/>
                <a:sym typeface="Arimo"/>
              </a:rPr>
              <a:t>Current research shows that most children in institutional care suffer from psychiatric disorders. However, most of these disorders go undiagnosed and are mistaken for misbehavior. The results of the research are presented through the stories of four characters: Patrik, Michal, Ema, and Viola. First, we meet them at their weakest moments. Gradually, their stories unfold. The course concludes when the four characters receive proper help.</a:t>
            </a:r>
          </a:p>
        </p:txBody>
      </p:sp>
      <p:sp>
        <p:nvSpPr>
          <p:cNvPr name="TextBox 27" id="27"/>
          <p:cNvSpPr txBox="true"/>
          <p:nvPr/>
        </p:nvSpPr>
        <p:spPr>
          <a:xfrm rot="0">
            <a:off x="473220" y="6008350"/>
            <a:ext cx="5548958" cy="4124579"/>
          </a:xfrm>
          <a:prstGeom prst="rect">
            <a:avLst/>
          </a:prstGeom>
        </p:spPr>
        <p:txBody>
          <a:bodyPr anchor="t" rtlCol="false" tIns="0" lIns="0" bIns="0" rIns="0">
            <a:spAutoFit/>
          </a:bodyPr>
          <a:lstStyle/>
          <a:p>
            <a:pPr algn="l">
              <a:lnSpc>
                <a:spcPts val="2714"/>
              </a:lnSpc>
            </a:pPr>
            <a:r>
              <a:rPr lang="en-US" sz="2261" spc="21">
                <a:solidFill>
                  <a:srgbClr val="02216E"/>
                </a:solidFill>
                <a:latin typeface="Arimo"/>
                <a:ea typeface="Arimo"/>
                <a:cs typeface="Arimo"/>
                <a:sym typeface="Arimo"/>
              </a:rPr>
              <a:t>     </a:t>
            </a:r>
            <a:r>
              <a:rPr lang="en-US" sz="2261" spc="21">
                <a:solidFill>
                  <a:srgbClr val="3566FC"/>
                </a:solidFill>
                <a:latin typeface="Arimo"/>
                <a:ea typeface="Arimo"/>
                <a:cs typeface="Arimo"/>
                <a:sym typeface="Arimo"/>
              </a:rPr>
              <a:t> Creative Process</a:t>
            </a:r>
          </a:p>
          <a:p>
            <a:pPr algn="l">
              <a:lnSpc>
                <a:spcPts val="1780"/>
              </a:lnSpc>
            </a:pPr>
          </a:p>
          <a:p>
            <a:pPr algn="l">
              <a:lnSpc>
                <a:spcPts val="1780"/>
              </a:lnSpc>
            </a:pPr>
            <a:r>
              <a:rPr lang="en-US" sz="1484" spc="13">
                <a:solidFill>
                  <a:srgbClr val="02216E"/>
                </a:solidFill>
                <a:latin typeface="Arimo"/>
                <a:ea typeface="Arimo"/>
                <a:cs typeface="Arimo"/>
                <a:sym typeface="Arimo"/>
              </a:rPr>
              <a:t>The course is the result of four facilitated workshops that brought together psychiatrists, psychotherapists, in-service caregivers from institutional care facilities, and learning designers.</a:t>
            </a:r>
          </a:p>
          <a:p>
            <a:pPr algn="l">
              <a:lnSpc>
                <a:spcPts val="1780"/>
              </a:lnSpc>
            </a:pPr>
          </a:p>
          <a:p>
            <a:pPr algn="l">
              <a:lnSpc>
                <a:spcPts val="1780"/>
              </a:lnSpc>
            </a:pPr>
            <a:r>
              <a:rPr lang="en-US" sz="1484" spc="13">
                <a:solidFill>
                  <a:srgbClr val="02216E"/>
                </a:solidFill>
                <a:latin typeface="Arimo"/>
                <a:ea typeface="Arimo"/>
                <a:cs typeface="Arimo"/>
                <a:sym typeface="Arimo"/>
              </a:rPr>
              <a:t>During the workshops, we attempted to establish a common language and set of topics that would provide state-of-the-art expertise and comprehensive content.</a:t>
            </a:r>
          </a:p>
          <a:p>
            <a:pPr algn="l">
              <a:lnSpc>
                <a:spcPts val="1780"/>
              </a:lnSpc>
            </a:pPr>
          </a:p>
          <a:p>
            <a:pPr algn="l">
              <a:lnSpc>
                <a:spcPts val="1780"/>
              </a:lnSpc>
            </a:pPr>
            <a:r>
              <a:rPr lang="en-US" sz="1484" spc="13">
                <a:solidFill>
                  <a:srgbClr val="02216E"/>
                </a:solidFill>
                <a:latin typeface="Arimo"/>
                <a:ea typeface="Arimo"/>
                <a:cs typeface="Arimo"/>
                <a:sym typeface="Arimo"/>
              </a:rPr>
              <a:t>Learning designers developed the content using Articulate Rise, H5P, and Moodle 4.</a:t>
            </a:r>
          </a:p>
          <a:p>
            <a:pPr algn="l">
              <a:lnSpc>
                <a:spcPts val="1780"/>
              </a:lnSpc>
            </a:pPr>
          </a:p>
          <a:p>
            <a:pPr algn="l">
              <a:lnSpc>
                <a:spcPts val="1780"/>
              </a:lnSpc>
            </a:pPr>
            <a:r>
              <a:rPr lang="en-US" sz="1484" spc="13">
                <a:solidFill>
                  <a:srgbClr val="02216E"/>
                </a:solidFill>
                <a:latin typeface="Arimo"/>
                <a:ea typeface="Arimo"/>
                <a:cs typeface="Arimo"/>
                <a:sym typeface="Arimo"/>
              </a:rPr>
              <a:t>The course is being distributed to institutional care facilities in the Czech Republic via the National Pedagogical Institute and the Ministry of Education, Youth and Sports. The impact of the course is continuously evaluated. </a:t>
            </a:r>
          </a:p>
          <a:p>
            <a:pPr algn="l">
              <a:lnSpc>
                <a:spcPts val="1780"/>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DAGI_coxPfE</dc:identifier>
  <dcterms:modified xsi:type="dcterms:W3CDTF">2011-08-01T06:04:30Z</dcterms:modified>
  <cp:revision>1</cp:revision>
  <dc:title>Prezentace1.pptx</dc:title>
</cp:coreProperties>
</file>